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990033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712EB-0AA7-42BC-B893-8F065CDC297B}" type="datetimeFigureOut">
              <a:rPr lang="ru-RU" smtClean="0"/>
              <a:t>31.01.2012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806ED-669D-4E11-BE05-4271EF70A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824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115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6ED-669D-4E11-BE05-4271EF70A8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11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9" name="AutoShape 17"/>
          <p:cNvSpPr>
            <a:spLocks noChangeArrowheads="1"/>
          </p:cNvSpPr>
          <p:nvPr/>
        </p:nvSpPr>
        <p:spPr bwMode="auto">
          <a:xfrm>
            <a:off x="611188" y="981075"/>
            <a:ext cx="7920037" cy="4032250"/>
          </a:xfrm>
          <a:prstGeom prst="cloudCallout">
            <a:avLst>
              <a:gd name="adj1" fmla="val -49981"/>
              <a:gd name="adj2" fmla="val 72718"/>
            </a:avLst>
          </a:prstGeom>
          <a:solidFill>
            <a:schemeClr val="bg1"/>
          </a:solidFill>
          <a:ln w="31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33808" name="Picture 16" descr="strawberry_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7"/>
          <a:stretch>
            <a:fillRect/>
          </a:stretch>
        </p:blipFill>
        <p:spPr bwMode="auto">
          <a:xfrm>
            <a:off x="7380288" y="4149725"/>
            <a:ext cx="1762125" cy="190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6" name="Picture 14" descr="strawberry_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413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8E42F6-0B99-4E75-A03E-17240204E07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395288" y="2276475"/>
            <a:ext cx="215900" cy="1800225"/>
          </a:xfrm>
          <a:prstGeom prst="leftBrace">
            <a:avLst>
              <a:gd name="adj1" fmla="val 69485"/>
              <a:gd name="adj2" fmla="val 50000"/>
            </a:avLst>
          </a:prstGeom>
          <a:noFill/>
          <a:ln w="508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 rot="10800000">
            <a:off x="8532813" y="2276475"/>
            <a:ext cx="215900" cy="1800225"/>
          </a:xfrm>
          <a:prstGeom prst="leftBrace">
            <a:avLst>
              <a:gd name="adj1" fmla="val 69485"/>
              <a:gd name="adj2" fmla="val 50000"/>
            </a:avLst>
          </a:prstGeom>
          <a:noFill/>
          <a:ln w="508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3500" y="3429000"/>
            <a:ext cx="6513513" cy="1562100"/>
          </a:xfrm>
          <a:extLst>
            <a:ext uri="{91240B29-F687-4F45-9708-019B960494DF}">
              <a14:hiddenLine xmlns:a14="http://schemas.microsoft.com/office/drawing/2010/main" w="317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971550" y="1482725"/>
            <a:ext cx="7345363" cy="1730375"/>
          </a:xfrm>
          <a:extLst>
            <a:ext uri="{91240B29-F687-4F45-9708-019B960494DF}">
              <a14:hiddenLine xmlns:a14="http://schemas.microsoft.com/office/drawing/2010/main" w="317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FEB23-A574-4FF5-B721-C2FB0C3DF7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03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4975" y="274638"/>
            <a:ext cx="2108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53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36AEE-037B-4CDD-A8E8-9BECBC31FE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79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B6EE5-6DA8-4BD5-BAD3-A30A00C73B1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01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722BC-2F65-4CF9-8145-47776EE2D1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205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41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1388" y="1600200"/>
            <a:ext cx="41417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1AB51-56D4-406A-9D2C-0000233D72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53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06639-A957-4671-9A9D-613C8789A33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2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23ADA-0CCA-4067-B40E-0348109069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392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054AAF-66A3-4506-9AF1-624ADE608E4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39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5E0A2-959D-456E-8E9A-2F3AA478ECE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799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ABB30-8FFC-4040-952C-F7E7087892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267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900113" y="0"/>
            <a:ext cx="2376487" cy="6858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4359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9CC3A7-DA62-45D3-9A3E-FA316C5E8A8E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1034" name="Picture 10" descr="strawberry_00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"/>
          <a:stretch>
            <a:fillRect/>
          </a:stretch>
        </p:blipFill>
        <p:spPr bwMode="auto">
          <a:xfrm>
            <a:off x="6862763" y="-9525"/>
            <a:ext cx="2281237" cy="213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435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Коммуникативные технологии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3500" y="3429000"/>
            <a:ext cx="6513513" cy="1008112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Аудитория коммуникации</a:t>
            </a:r>
            <a:endParaRPr lang="ru-RU" sz="3600" b="1" i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 smtClean="0"/>
              <a:t>Публичная коммуникация 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sz="2800" i="1" dirty="0"/>
              <a:t>вид устного общения, при котором информация в обстановке официальности передается значительному числу </a:t>
            </a:r>
            <a:r>
              <a:rPr lang="ru-RU" sz="2800" i="1" dirty="0" smtClean="0"/>
              <a:t>слушателей.</a:t>
            </a:r>
          </a:p>
          <a:p>
            <a:pPr marL="0" lvl="0" indent="0" algn="just">
              <a:buNone/>
            </a:pPr>
            <a:r>
              <a:rPr lang="ru-RU" sz="2800" dirty="0" smtClean="0"/>
              <a:t>Характеристики: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официальность </a:t>
            </a:r>
            <a:r>
              <a:rPr lang="ru-RU" sz="2800" dirty="0"/>
              <a:t>обстановки общения</a:t>
            </a:r>
            <a:r>
              <a:rPr lang="ru-RU" sz="2800" dirty="0" smtClean="0"/>
              <a:t>,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своевременное </a:t>
            </a:r>
            <a:r>
              <a:rPr lang="ru-RU" sz="2800" dirty="0"/>
              <a:t>оповещение аудитории о времени и месте коммуникации</a:t>
            </a:r>
            <a:r>
              <a:rPr lang="ru-RU" sz="2800" dirty="0" smtClean="0"/>
              <a:t>,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/>
              <a:t>своевременное оповещение аудитории </a:t>
            </a:r>
            <a:r>
              <a:rPr lang="ru-RU" sz="2800" dirty="0" smtClean="0"/>
              <a:t>о </a:t>
            </a:r>
            <a:r>
              <a:rPr lang="ru-RU" sz="2800" dirty="0"/>
              <a:t>теме сообщения и статусе выступающего.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736641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/>
              <a:t>П</a:t>
            </a:r>
            <a:r>
              <a:rPr lang="ru-RU" sz="4000" i="1" dirty="0" smtClean="0"/>
              <a:t>реимущества </a:t>
            </a:r>
            <a:r>
              <a:rPr lang="ru-RU" sz="4000" i="1" dirty="0"/>
              <a:t>устной формы контактного общения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400" i="1" dirty="0"/>
              <a:t>использование различных каналов передачи сообщения (мимика, жесты, интонация, тембр голоса и т.д.);</a:t>
            </a:r>
          </a:p>
          <a:p>
            <a:pPr lvl="0" algn="just"/>
            <a:r>
              <a:rPr lang="ru-RU" sz="2400" i="1" dirty="0"/>
              <a:t>обеспечение непосредственной обратной связи с аудиторией, что позволяет вносить коррекцию в речевое сообщение не только на этапах планирования и контроля, но и в момент непосредственного произнесения речи;</a:t>
            </a:r>
          </a:p>
          <a:p>
            <a:pPr lvl="0" algn="just"/>
            <a:r>
              <a:rPr lang="ru-RU" sz="2400" i="1" dirty="0"/>
              <a:t>обладая определенными способностями, оратор может внушить мысль контактно расположенной аудитории, заразить ее своими эмоциями.</a:t>
            </a:r>
          </a:p>
        </p:txBody>
      </p:sp>
    </p:spTree>
    <p:extLst>
      <p:ext uri="{BB962C8B-B14F-4D97-AF65-F5344CB8AC3E}">
        <p14:creationId xmlns:p14="http://schemas.microsoft.com/office/powerpoint/2010/main" val="1218987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Аудитория</a:t>
            </a:r>
            <a:r>
              <a:rPr lang="ru-RU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помещение </a:t>
            </a:r>
            <a:r>
              <a:rPr lang="ru-RU" i="1" dirty="0"/>
              <a:t>для чтения лекций; </a:t>
            </a:r>
            <a:endParaRPr lang="ru-RU" i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слушатели </a:t>
            </a:r>
            <a:r>
              <a:rPr lang="ru-RU" i="1" dirty="0"/>
              <a:t>лекции, доклада и др.; </a:t>
            </a:r>
            <a:endParaRPr lang="ru-RU" i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группа </a:t>
            </a:r>
            <a:r>
              <a:rPr lang="ru-RU" i="1" dirty="0"/>
              <a:t>читателей, слушателей и зрителей, принимающая информацию от одного источника.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715638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Типологизация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аудитории 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условные и нецелевые; </a:t>
            </a:r>
            <a:endParaRPr lang="ru-RU" i="1" dirty="0" smtClean="0"/>
          </a:p>
          <a:p>
            <a:r>
              <a:rPr lang="ru-RU" i="1" dirty="0" smtClean="0"/>
              <a:t>регулярные </a:t>
            </a:r>
            <a:r>
              <a:rPr lang="ru-RU" i="1" dirty="0"/>
              <a:t>и нерегулярные; </a:t>
            </a:r>
            <a:endParaRPr lang="ru-RU" i="1" dirty="0" smtClean="0"/>
          </a:p>
          <a:p>
            <a:r>
              <a:rPr lang="ru-RU" i="1" dirty="0" smtClean="0"/>
              <a:t>реальные </a:t>
            </a:r>
            <a:r>
              <a:rPr lang="ru-RU" i="1" dirty="0"/>
              <a:t>и потенциальные.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19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Анализ аудиторий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по форме потребления информации разными социальными общностями; </a:t>
            </a:r>
            <a:endParaRPr lang="ru-RU" i="1" dirty="0" smtClean="0"/>
          </a:p>
          <a:p>
            <a:r>
              <a:rPr lang="ru-RU" i="1" dirty="0" smtClean="0"/>
              <a:t>по </a:t>
            </a:r>
            <a:r>
              <a:rPr lang="ru-RU" i="1" dirty="0"/>
              <a:t>способам оперирования полученной информацией.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26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Стадии </a:t>
            </a:r>
            <a:r>
              <a:rPr lang="ru-RU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взаимодействия аудиторий с 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информацией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/>
              <a:t>1) контакт с источником (каналом) информации;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smtClean="0"/>
              <a:t>2</a:t>
            </a:r>
            <a:r>
              <a:rPr lang="ru-RU" i="1" dirty="0"/>
              <a:t>) контакт с самой информацией (особенности различного рода информации на восприятие и усвоение);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smtClean="0"/>
              <a:t>3</a:t>
            </a:r>
            <a:r>
              <a:rPr lang="ru-RU" i="1" dirty="0"/>
              <a:t>) прием информации;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smtClean="0"/>
              <a:t>4</a:t>
            </a:r>
            <a:r>
              <a:rPr lang="ru-RU" i="1" dirty="0"/>
              <a:t>) освоение информации;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smtClean="0"/>
              <a:t>5</a:t>
            </a:r>
            <a:r>
              <a:rPr lang="ru-RU" i="1" dirty="0"/>
              <a:t>) формирование отношения к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2107531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 smtClean="0"/>
              <a:t>Подготовленность </a:t>
            </a:r>
            <a:r>
              <a:rPr lang="ru-RU" sz="4000" i="1" dirty="0"/>
              <a:t>аудитории к восприятию информации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i="1" dirty="0" smtClean="0"/>
              <a:t>степень </a:t>
            </a:r>
            <a:r>
              <a:rPr lang="ru-RU" sz="2800" i="1" dirty="0"/>
              <a:t>владения словарем языка СМИ в целом; </a:t>
            </a:r>
            <a:endParaRPr lang="ru-RU" sz="2800" i="1" dirty="0" smtClean="0"/>
          </a:p>
          <a:p>
            <a:pPr marL="514350" indent="-514350" algn="just">
              <a:buAutoNum type="arabicPeriod"/>
            </a:pPr>
            <a:r>
              <a:rPr lang="ru-RU" sz="2800" i="1" dirty="0" smtClean="0"/>
              <a:t>степень </a:t>
            </a:r>
            <a:r>
              <a:rPr lang="ru-RU" sz="2800" i="1" dirty="0"/>
              <a:t>понимания конкретного текста; </a:t>
            </a:r>
            <a:endParaRPr lang="ru-RU" sz="2800" i="1" dirty="0" smtClean="0"/>
          </a:p>
          <a:p>
            <a:pPr marL="514350" indent="-514350" algn="just">
              <a:buAutoNum type="arabicPeriod"/>
            </a:pPr>
            <a:r>
              <a:rPr lang="ru-RU" sz="2800" i="1" dirty="0" smtClean="0"/>
              <a:t>степень </a:t>
            </a:r>
            <a:r>
              <a:rPr lang="ru-RU" sz="2800" i="1" dirty="0"/>
              <a:t>развития внутреннего (адекватная смысловая интерпретация текста) и внешнего (адекватное воспроизведение смысла текста в речи) оперирования </a:t>
            </a:r>
            <a:r>
              <a:rPr lang="ru-RU" sz="2800" i="1" dirty="0" smtClean="0"/>
              <a:t>информацией;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i="1" dirty="0" smtClean="0"/>
              <a:t>информированность</a:t>
            </a:r>
            <a:r>
              <a:rPr lang="ru-RU" sz="28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9042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 smtClean="0"/>
              <a:t>Типы </a:t>
            </a:r>
            <a:r>
              <a:rPr lang="ru-RU" sz="4000" i="1" dirty="0"/>
              <a:t>реакций аудитории на массовую информацию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800" i="1" dirty="0"/>
              <a:t>реакции, связанные с особенностями деятельности индивидов в социальных общностях: когнитивные, ценностные, утилитарные (практические), тонизирующие, коммуникативные;</a:t>
            </a:r>
          </a:p>
          <a:p>
            <a:pPr lvl="0" algn="just"/>
            <a:r>
              <a:rPr lang="ru-RU" sz="2800" i="1" dirty="0"/>
              <a:t>явные (доступные непосредственному наблюдению) и скрытые (ограниченные областью сознания индивидов и внешне не проявляющиеся</a:t>
            </a:r>
            <a:r>
              <a:rPr lang="ru-RU" sz="2800" i="1" dirty="0" smtClean="0"/>
              <a:t>);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11503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 smtClean="0"/>
              <a:t>Типы </a:t>
            </a:r>
            <a:r>
              <a:rPr lang="ru-RU" sz="4000" i="1" dirty="0"/>
              <a:t>реакций аудитории на массовую информацию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800" i="1" dirty="0" smtClean="0"/>
              <a:t>желательные </a:t>
            </a:r>
            <a:r>
              <a:rPr lang="ru-RU" sz="2800" i="1" dirty="0"/>
              <a:t>– нежелательные, основные – побочные, предусмотренные – неожиданные;</a:t>
            </a:r>
          </a:p>
          <a:p>
            <a:pPr lvl="0" algn="just"/>
            <a:r>
              <a:rPr lang="ru-RU" sz="2800" i="1" dirty="0"/>
              <a:t>характеризующие изменения в сознании и деятельности индивидов;</a:t>
            </a:r>
          </a:p>
          <a:p>
            <a:pPr algn="just"/>
            <a:r>
              <a:rPr lang="ru-RU" sz="2800" i="1" dirty="0"/>
              <a:t>связанные с временными параметрами происходящих изменений в поведении и сознании аудитории: ближние, дальние, краткосрочные и </a:t>
            </a:r>
            <a:r>
              <a:rPr lang="ru-RU" sz="2800" i="1" dirty="0" smtClean="0"/>
              <a:t>продолжительные.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207615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 smtClean="0"/>
              <a:t>Способы </a:t>
            </a:r>
            <a:r>
              <a:rPr lang="ru-RU" sz="4000" i="1" dirty="0"/>
              <a:t>воздействия на аудиторию 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800" i="1" dirty="0"/>
              <a:t>О</a:t>
            </a:r>
            <a:r>
              <a:rPr lang="ru-RU" sz="2800" i="1" dirty="0" smtClean="0"/>
              <a:t>бучение</a:t>
            </a:r>
            <a:r>
              <a:rPr lang="ru-RU" sz="2800" i="1" dirty="0"/>
              <a:t>, </a:t>
            </a:r>
            <a:endParaRPr lang="ru-RU" sz="2800" i="1" dirty="0" smtClean="0"/>
          </a:p>
          <a:p>
            <a:pPr lvl="0" algn="just"/>
            <a:r>
              <a:rPr lang="ru-RU" sz="2800" i="1" dirty="0"/>
              <a:t>У</a:t>
            </a:r>
            <a:r>
              <a:rPr lang="ru-RU" sz="2800" i="1" dirty="0" smtClean="0"/>
              <a:t>беждение</a:t>
            </a:r>
            <a:r>
              <a:rPr lang="ru-RU" sz="2800" i="1" dirty="0"/>
              <a:t>, </a:t>
            </a:r>
            <a:endParaRPr lang="ru-RU" sz="2800" i="1" dirty="0" smtClean="0"/>
          </a:p>
          <a:p>
            <a:pPr lvl="0" algn="just"/>
            <a:r>
              <a:rPr lang="ru-RU" sz="2800" i="1" dirty="0" smtClean="0"/>
              <a:t>Внушение</a:t>
            </a:r>
            <a:r>
              <a:rPr lang="ru-RU" sz="2800" dirty="0"/>
              <a:t>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143970196"/>
      </p:ext>
    </p:extLst>
  </p:cSld>
  <p:clrMapOvr>
    <a:masterClrMapping/>
  </p:clrMapOvr>
</p:sld>
</file>

<file path=ppt/theme/theme1.xml><?xml version="1.0" encoding="utf-8"?>
<a:theme xmlns:a="http://schemas.openxmlformats.org/drawingml/2006/main" name="46_Fruit-strawberr">
  <a:themeElements>
    <a:clrScheme name="Fruit-strawber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ruit-strawber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ruit-strawber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uit-strawber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uit-strawber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uit-strawber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uit-strawber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uit-strawber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uit-strawber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uit-strawber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uit-strawber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uit-strawber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uit-strawber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uit-strawber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46_Fruit-strawberr</Template>
  <TotalTime>17</TotalTime>
  <Words>374</Words>
  <Application>Microsoft Office PowerPoint</Application>
  <PresentationFormat>Экран (4:3)</PresentationFormat>
  <Paragraphs>56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46_Fruit-strawberr</vt:lpstr>
      <vt:lpstr>Коммуникативные технологии</vt:lpstr>
      <vt:lpstr>Аудитория </vt:lpstr>
      <vt:lpstr>Типологизация  аудитории </vt:lpstr>
      <vt:lpstr>Анализ аудиторий</vt:lpstr>
      <vt:lpstr>Стадии взаимодействия аудиторий с информацией</vt:lpstr>
      <vt:lpstr>Подготовленность аудитории к восприятию информации</vt:lpstr>
      <vt:lpstr>Типы реакций аудитории на массовую информацию</vt:lpstr>
      <vt:lpstr>Типы реакций аудитории на массовую информацию</vt:lpstr>
      <vt:lpstr>Способы воздействия на аудиторию </vt:lpstr>
      <vt:lpstr>Публичная коммуникация </vt:lpstr>
      <vt:lpstr>Преимущества устной формы контактного общения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Гриненко</dc:creator>
  <cp:lastModifiedBy>Гриненко</cp:lastModifiedBy>
  <cp:revision>5</cp:revision>
  <dcterms:created xsi:type="dcterms:W3CDTF">2012-01-14T07:00:36Z</dcterms:created>
  <dcterms:modified xsi:type="dcterms:W3CDTF">2012-01-31T15:51:53Z</dcterms:modified>
</cp:coreProperties>
</file>